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1274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914400"/>
            <a:ext cx="4572000" cy="4572000"/>
          </a:xfrm>
          <a:prstGeom prst="ellipse">
            <a:avLst/>
          </a:prstGeom>
          <a:solidFill>
            <a:srgbClr val="2563EB">
              <a:alpha val="30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0D9488">
              <a:alpha val="25000"/>
            </a:srgbClr>
          </a:solidFill>
          <a:ln w="12700">
            <a:solidFill>
              <a:srgbClr val="0D9488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18288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BEAFE"/>
                </a:solidFill>
              </a:rPr>
              <a:t>⌒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365760"/>
            <a:ext cx="2011680" cy="502920"/>
          </a:xfrm>
          <a:prstGeom prst="roundRect">
            <a:avLst>
              <a:gd name="adj" fmla="val 2727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36576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niva-math.com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الدالة التربيعية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57200" y="2468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ar-LB" sz="24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مراجعات للصّف التاسع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2560320" y="3200400"/>
            <a:ext cx="4023360" cy="777240"/>
          </a:xfrm>
          <a:prstGeom prst="roundRect">
            <a:avLst>
              <a:gd name="adj" fmla="val 11765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DBEAFE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560320" y="320040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f(x) = ax² + bx + c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502920" y="4160520"/>
            <a:ext cx="0" cy="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06908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</a:rPr>
              <a:t>①  التمثيلات المختلفة للدالة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4161434"/>
            <a:ext cx="0" cy="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427024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</a:rPr>
              <a:t>②  رأس القطع المكافئ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920" y="4162349"/>
            <a:ext cx="0" cy="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4471416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</a:rPr>
              <a:t>③  المجال الموجب والسالب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920" y="4163263"/>
            <a:ext cx="0" cy="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4672584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</a:rPr>
              <a:t>④  المجال التصاعدي والتنازلي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920" y="4164178"/>
            <a:ext cx="0" cy="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87375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</a:rPr>
              <a:t>⑤  النقاط الصفرية وقانون الجذور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457200"/>
            <a:ext cx="3200400" cy="3200400"/>
          </a:xfrm>
          <a:prstGeom prst="ellipse">
            <a:avLst/>
          </a:prstGeom>
          <a:solidFill>
            <a:srgbClr val="2563EB">
              <a:alpha val="25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0D9488">
              <a:alpha val="22000"/>
            </a:srgbClr>
          </a:solidFill>
          <a:ln w="12700">
            <a:solidFill>
              <a:srgbClr val="0D9488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ملخ</a:t>
            </a:r>
            <a:r>
              <a:rPr lang="ar-LB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ّ</a:t>
            </a: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 الدرس 📋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640080" cy="65836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640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[1]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05840" y="1005840"/>
            <a:ext cx="7772400" cy="65836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7498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الدالة التربيعية  —  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f(x) = ax² + bx + c  ، رسمها قطع مكافئ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10512"/>
            <a:ext cx="64008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810512"/>
            <a:ext cx="640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[2]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005840" y="1810512"/>
            <a:ext cx="7772400" cy="65836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97280" y="1810512"/>
            <a:ext cx="7498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رأس القطع المكافئ  — 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النقطة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(p, k) </a:t>
            </a:r>
            <a:r>
              <a:rPr lang="ar-LB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حيث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x = -b/2a  </a:t>
            </a:r>
            <a:r>
              <a:rPr lang="ar-LB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وهي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نقطة الحد الأدنى أو الأقصى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615184"/>
            <a:ext cx="640080" cy="65836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615184"/>
            <a:ext cx="640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[3]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005840" y="2615184"/>
            <a:ext cx="7772400" cy="65836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97280" y="2615184"/>
            <a:ext cx="7498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المجال الموجب/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السالب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ar-LB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</a:t>
            </a:r>
            <a:r>
              <a:rPr lang="ar-LB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موجب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الرسم فوق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المحور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x</a:t>
            </a:r>
            <a:r>
              <a:rPr lang="ar-LB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 سالب: الرسم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تحت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المحور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x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419856"/>
            <a:ext cx="64008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5760" y="3419856"/>
            <a:ext cx="640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[4]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1005840" y="3419856"/>
            <a:ext cx="7772400" cy="65836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097280" y="3419856"/>
            <a:ext cx="7498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التصاعد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والتنازل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</a:t>
            </a:r>
            <a:r>
              <a:rPr lang="ar-LB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تنازل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قبل الرأس  |  تصاعد بعد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الرأس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200" dirty="0" err="1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عندما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&gt; 0)</a:t>
            </a:r>
            <a:r>
              <a:rPr lang="ar-LB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4224528"/>
            <a:ext cx="640080" cy="65836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4224528"/>
            <a:ext cx="640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[5]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1005840" y="4224528"/>
            <a:ext cx="7772400" cy="65836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097280" y="4224528"/>
            <a:ext cx="7498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قانون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الجذور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= (-b ± √(b²-4ac)) / 2a  </a:t>
            </a:r>
            <a:r>
              <a:rPr lang="ar-LB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،  والمميز Δ = b²-4ac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828800" y="5047488"/>
            <a:ext cx="5486400" cy="530352"/>
          </a:xfrm>
          <a:prstGeom prst="roundRect">
            <a:avLst>
              <a:gd name="adj" fmla="val 25862"/>
            </a:avLst>
          </a:prstGeom>
          <a:solidFill>
            <a:srgbClr val="0D9488">
              <a:alpha val="70000"/>
            </a:srgbClr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828800" y="5047488"/>
            <a:ext cx="5486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** احسنتم! استمروا في التدريب والتطبيق **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</a:rPr>
              <a:t>ما هي الدالة التربيعية؟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9728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109728" cy="1097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07899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8A"/>
                </a:solidFill>
              </a:rPr>
              <a:t>التعريف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1389888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600" dirty="0">
                <a:solidFill>
                  <a:srgbClr val="1E293B"/>
                </a:solidFill>
              </a:rPr>
              <a:t>الدالة التربيعية هي دالة من الصورة  f(x) = ax² + bx + c  </a:t>
            </a:r>
            <a:r>
              <a:rPr lang="ar-LB" sz="1600" dirty="0">
                <a:solidFill>
                  <a:srgbClr val="1E293B"/>
                </a:solidFill>
              </a:rPr>
              <a:t> </a:t>
            </a:r>
            <a:r>
              <a:rPr lang="en-US" sz="1600" dirty="0" err="1">
                <a:solidFill>
                  <a:srgbClr val="1E293B"/>
                </a:solidFill>
              </a:rPr>
              <a:t>حيث</a:t>
            </a:r>
            <a:r>
              <a:rPr lang="en-US" sz="1600" dirty="0">
                <a:solidFill>
                  <a:srgbClr val="1E293B"/>
                </a:solidFill>
              </a:rPr>
              <a:t> a ≠ 0، </a:t>
            </a:r>
            <a:r>
              <a:rPr lang="en-US" sz="1600" dirty="0" err="1">
                <a:solidFill>
                  <a:srgbClr val="1E293B"/>
                </a:solidFill>
              </a:rPr>
              <a:t>وتكون</a:t>
            </a:r>
            <a:r>
              <a:rPr lang="en-US" sz="1600" dirty="0">
                <a:solidFill>
                  <a:srgbClr val="1E293B"/>
                </a:solidFill>
              </a:rPr>
              <a:t> a, b, c</a:t>
            </a:r>
            <a:r>
              <a:rPr lang="ar-LB" sz="1600" dirty="0">
                <a:solidFill>
                  <a:srgbClr val="1E293B"/>
                </a:solidFill>
              </a:rPr>
              <a:t> أعدادًا </a:t>
            </a:r>
            <a:r>
              <a:rPr lang="en-US" sz="1600" dirty="0" err="1">
                <a:solidFill>
                  <a:srgbClr val="1E293B"/>
                </a:solidFill>
              </a:rPr>
              <a:t>حقيقية</a:t>
            </a:r>
            <a:r>
              <a:rPr lang="en-US" sz="1600" dirty="0">
                <a:solidFill>
                  <a:srgbClr val="1E293B"/>
                </a:solidFill>
              </a:rPr>
              <a:t> ثابتة.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74320" y="2331720"/>
            <a:ext cx="2743200" cy="256032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74320" y="2331720"/>
            <a:ext cx="2743200" cy="5486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2423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📐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11480" y="29260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1E3A8A"/>
                </a:solidFill>
              </a:rPr>
              <a:t>الصورة</a:t>
            </a:r>
            <a:r>
              <a:rPr lang="en-US" sz="1200" b="1" dirty="0">
                <a:solidFill>
                  <a:srgbClr val="1E3A8A"/>
                </a:solidFill>
              </a:rPr>
              <a:t> </a:t>
            </a:r>
            <a:r>
              <a:rPr lang="en-US" sz="1200" b="1" dirty="0" err="1">
                <a:solidFill>
                  <a:srgbClr val="1E3A8A"/>
                </a:solidFill>
              </a:rPr>
              <a:t>القياسية</a:t>
            </a:r>
            <a:r>
              <a:rPr lang="ar-LB" sz="1200" b="1" dirty="0">
                <a:solidFill>
                  <a:srgbClr val="1E3A8A"/>
                </a:solidFill>
              </a:rPr>
              <a:t> – التمثيل العام للدالة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</a:rPr>
              <a:t>Standard Form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749040"/>
            <a:ext cx="2377440" cy="685800"/>
          </a:xfrm>
          <a:prstGeom prst="roundRect">
            <a:avLst>
              <a:gd name="adj" fmla="val 10667"/>
            </a:avLst>
          </a:prstGeom>
          <a:solidFill>
            <a:srgbClr val="2563EB">
              <a:alpha val="80000"/>
            </a:srgbClr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37490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f(x) = ax² + bx + c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46120" y="2331720"/>
            <a:ext cx="2743200" cy="256032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246120" y="2331720"/>
            <a:ext cx="27432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246120" y="2423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383280" y="29260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1E3A8A"/>
                </a:solidFill>
              </a:rPr>
              <a:t>الصورة</a:t>
            </a:r>
            <a:r>
              <a:rPr lang="en-US" sz="1200" b="1" dirty="0">
                <a:solidFill>
                  <a:srgbClr val="1E3A8A"/>
                </a:solidFill>
              </a:rPr>
              <a:t> </a:t>
            </a:r>
            <a:r>
              <a:rPr lang="en-US" sz="1200" b="1" dirty="0" err="1">
                <a:solidFill>
                  <a:srgbClr val="1E3A8A"/>
                </a:solidFill>
              </a:rPr>
              <a:t>القمة</a:t>
            </a:r>
            <a:r>
              <a:rPr lang="ar-LB" sz="1200" b="1" dirty="0">
                <a:solidFill>
                  <a:srgbClr val="1E3A8A"/>
                </a:solidFill>
              </a:rPr>
              <a:t> – التمثيل الرأسي للدالة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</a:rPr>
              <a:t>Vertex Form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429000" y="3749040"/>
            <a:ext cx="2377440" cy="685800"/>
          </a:xfrm>
          <a:prstGeom prst="roundRect">
            <a:avLst>
              <a:gd name="adj" fmla="val 10667"/>
            </a:avLst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429000" y="37490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f(x) = a(x - p)² + k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217920" y="2331720"/>
            <a:ext cx="2743200" cy="2560320"/>
          </a:xfrm>
          <a:prstGeom prst="rect">
            <a:avLst/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217920" y="2331720"/>
            <a:ext cx="274320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217920" y="2423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🔢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217920" y="292608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ar-LB" sz="1200" b="1" dirty="0">
                <a:solidFill>
                  <a:srgbClr val="1E3A8A"/>
                </a:solidFill>
              </a:rPr>
              <a:t> </a:t>
            </a:r>
            <a:r>
              <a:rPr lang="en-US" sz="1200" b="1" dirty="0" err="1">
                <a:solidFill>
                  <a:srgbClr val="1E3A8A"/>
                </a:solidFill>
              </a:rPr>
              <a:t>الصورة</a:t>
            </a:r>
            <a:r>
              <a:rPr lang="en-US" sz="1200" b="1" dirty="0">
                <a:solidFill>
                  <a:srgbClr val="1E3A8A"/>
                </a:solidFill>
              </a:rPr>
              <a:t> </a:t>
            </a:r>
            <a:r>
              <a:rPr lang="en-US" sz="1200" b="1" dirty="0" err="1">
                <a:solidFill>
                  <a:srgbClr val="1E3A8A"/>
                </a:solidFill>
              </a:rPr>
              <a:t>المعاملية</a:t>
            </a:r>
            <a:r>
              <a:rPr lang="ar-LB" sz="1200" b="1" dirty="0">
                <a:solidFill>
                  <a:srgbClr val="1E3A8A"/>
                </a:solidFill>
              </a:rPr>
              <a:t> – التمثيل حسب النقاط الصفرية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</a:rPr>
              <a:t>Factored Form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400800" y="3749040"/>
            <a:ext cx="2377440" cy="685800"/>
          </a:xfrm>
          <a:prstGeom prst="roundRect">
            <a:avLst>
              <a:gd name="adj" fmla="val 10667"/>
            </a:avLst>
          </a:prstGeom>
          <a:solidFill>
            <a:srgbClr val="7C3AED">
              <a:alpha val="80000"/>
            </a:srgbClr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400800" y="37490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f(x) = a(x - r₁)(x - r₂)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ar-LB" sz="1400" b="1" dirty="0">
                <a:solidFill>
                  <a:srgbClr val="64748B"/>
                </a:solidFill>
              </a:rPr>
              <a:t> </a:t>
            </a:r>
            <a:r>
              <a:rPr lang="en-US" sz="1400" b="1" dirty="0" err="1">
                <a:solidFill>
                  <a:srgbClr val="64748B"/>
                </a:solidFill>
              </a:rPr>
              <a:t>رسم</a:t>
            </a:r>
            <a:r>
              <a:rPr lang="en-US" sz="1400" b="1" dirty="0">
                <a:solidFill>
                  <a:srgbClr val="64748B"/>
                </a:solidFill>
              </a:rPr>
              <a:t> الدالة التربيعية يعطي شكل القطع المكافئ (Parabola)</a:t>
            </a:r>
            <a:endParaRPr lang="en-US" sz="1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ar-LB" sz="3000" b="1" dirty="0">
                <a:solidFill>
                  <a:srgbClr val="FFFFFF"/>
                </a:solidFill>
              </a:rPr>
              <a:t> نقطة </a:t>
            </a:r>
            <a:r>
              <a:rPr lang="en-US" sz="3000" b="1" dirty="0" err="1">
                <a:solidFill>
                  <a:srgbClr val="FFFFFF"/>
                </a:solidFill>
              </a:rPr>
              <a:t>رأس</a:t>
            </a:r>
            <a:r>
              <a:rPr lang="en-US" sz="3000" b="1" dirty="0">
                <a:solidFill>
                  <a:srgbClr val="FFFFFF"/>
                </a:solidFill>
              </a:rPr>
              <a:t> القطع المكافئ  (Vertex)</a:t>
            </a:r>
            <a:endParaRPr lang="en-US" sz="3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005840"/>
            <a:ext cx="4389120" cy="34747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937760" y="1051560"/>
            <a:ext cx="3840480" cy="68580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937760" y="105156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ar-LB" sz="1400" dirty="0">
                <a:solidFill>
                  <a:srgbClr val="1E293B"/>
                </a:solidFill>
              </a:rPr>
              <a:t>نقطة </a:t>
            </a:r>
            <a:r>
              <a:rPr lang="en-US" sz="1400" dirty="0" err="1">
                <a:solidFill>
                  <a:srgbClr val="1E293B"/>
                </a:solidFill>
              </a:rPr>
              <a:t>رأس</a:t>
            </a:r>
            <a:r>
              <a:rPr lang="en-US" sz="1400" dirty="0">
                <a:solidFill>
                  <a:srgbClr val="1E293B"/>
                </a:solidFill>
              </a:rPr>
              <a:t> القطع </a:t>
            </a:r>
            <a:r>
              <a:rPr lang="en-US" sz="1400" dirty="0" err="1">
                <a:solidFill>
                  <a:srgbClr val="1E293B"/>
                </a:solidFill>
              </a:rPr>
              <a:t>المكافئ</a:t>
            </a:r>
            <a:r>
              <a:rPr lang="en-US" sz="1400" dirty="0">
                <a:solidFill>
                  <a:srgbClr val="1E293B"/>
                </a:solidFill>
              </a:rPr>
              <a:t> ه</a:t>
            </a:r>
            <a:r>
              <a:rPr lang="ar-LB" sz="1400" dirty="0">
                <a:solidFill>
                  <a:srgbClr val="1E293B"/>
                </a:solidFill>
              </a:rPr>
              <a:t>ي</a:t>
            </a:r>
            <a:r>
              <a:rPr lang="en-US" sz="1400" dirty="0">
                <a:solidFill>
                  <a:srgbClr val="1E293B"/>
                </a:solidFill>
              </a:rPr>
              <a:t> أعلى أو أدنى نقطة في الرسم البياني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937760" y="1856232"/>
            <a:ext cx="3840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5"/>
              <p:cNvSpPr/>
              <p:nvPr/>
            </p:nvSpPr>
            <p:spPr>
              <a:xfrm>
                <a:off x="5029200" y="1856232"/>
                <a:ext cx="3749040" cy="6858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 algn="r" rtl="1">
                  <a:buNone/>
                </a:pPr>
                <a:r>
                  <a:rPr lang="en-US" sz="1400" dirty="0">
                    <a:solidFill>
                      <a:srgbClr val="1E293B"/>
                    </a:solidFill>
                  </a:rPr>
                  <a:t>[</a:t>
                </a:r>
                <a:r>
                  <a:rPr lang="en-US" sz="1400" dirty="0" err="1">
                    <a:solidFill>
                      <a:srgbClr val="1E293B"/>
                    </a:solidFill>
                  </a:rPr>
                  <a:t>P,k</a:t>
                </a:r>
                <a:r>
                  <a:rPr lang="en-US" sz="1400" dirty="0">
                    <a:solidFill>
                      <a:srgbClr val="1E293B"/>
                    </a:solidFill>
                  </a:rPr>
                  <a:t>]  </a:t>
                </a:r>
                <a:r>
                  <a:rPr lang="ar-LB" sz="1400" dirty="0">
                    <a:solidFill>
                      <a:srgbClr val="1E293B"/>
                    </a:solidFill>
                  </a:rPr>
                  <a:t> </a:t>
                </a:r>
                <a:r>
                  <a:rPr lang="en-US" sz="1400" dirty="0" err="1">
                    <a:solidFill>
                      <a:srgbClr val="1E293B"/>
                    </a:solidFill>
                  </a:rPr>
                  <a:t>إحداثيات</a:t>
                </a:r>
                <a:r>
                  <a:rPr lang="en-US" sz="1400" dirty="0">
                    <a:solidFill>
                      <a:srgbClr val="1E293B"/>
                    </a:solidFill>
                  </a:rPr>
                  <a:t> </a:t>
                </a:r>
                <a:r>
                  <a:rPr lang="ar-LB" sz="1400" dirty="0">
                    <a:solidFill>
                      <a:srgbClr val="1E293B"/>
                    </a:solidFill>
                  </a:rPr>
                  <a:t>نقطة </a:t>
                </a:r>
                <a:r>
                  <a:rPr lang="en-US" sz="1400" dirty="0" err="1">
                    <a:solidFill>
                      <a:srgbClr val="1E293B"/>
                    </a:solidFill>
                  </a:rPr>
                  <a:t>الرأس</a:t>
                </a:r>
                <a:r>
                  <a:rPr lang="ar-LB" sz="1400" dirty="0">
                    <a:solidFill>
                      <a:srgbClr val="1E293B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1E293B"/>
                        </a:solidFill>
                      </a:rPr>
                      <m:t>𝑥</m:t>
                    </m:r>
                    <m:r>
                      <a:rPr lang="en-US" sz="1400" b="0" i="1" smtClean="0">
                        <a:solidFill>
                          <a:srgbClr val="1E293B"/>
                        </a:solidFill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srgbClr val="1E293B"/>
                            </a:solidFill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1E293B"/>
                            </a:solidFill>
                          </a:rPr>
                          <m:t>−</m:t>
                        </m:r>
                        <m:r>
                          <a:rPr lang="en-US" sz="1400" b="0" i="1" smtClean="0">
                            <a:solidFill>
                              <a:srgbClr val="1E293B"/>
                            </a:solidFill>
                          </a:rPr>
                          <m:t>𝑏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1E293B"/>
                            </a:solidFill>
                          </a:rPr>
                          <m:t>2</m:t>
                        </m:r>
                        <m:r>
                          <a:rPr lang="en-US" sz="1400" b="0" i="1" smtClean="0">
                            <a:solidFill>
                              <a:srgbClr val="1E293B"/>
                            </a:solidFill>
                          </a:rPr>
                          <m:t>𝑎</m:t>
                        </m:r>
                      </m:den>
                    </m:f>
                  </m:oMath>
                </a14:m>
                <a:endParaRPr lang="en-US" sz="1400" dirty="0"/>
              </a:p>
            </p:txBody>
          </p:sp>
        </mc:Choice>
        <mc:Fallback>
          <p:sp>
            <p:nvSpPr>
              <p:cNvPr id="8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1856232"/>
                <a:ext cx="3749040" cy="685800"/>
              </a:xfrm>
              <a:prstGeom prst="rect">
                <a:avLst/>
              </a:prstGeom>
              <a:blipFill>
                <a:blip r:embed="rId4"/>
                <a:stretch>
                  <a:fillRect r="-65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hape 6"/>
          <p:cNvSpPr/>
          <p:nvPr/>
        </p:nvSpPr>
        <p:spPr>
          <a:xfrm>
            <a:off x="4937760" y="2660904"/>
            <a:ext cx="3840480" cy="68580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029200" y="2660904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rtl="1">
              <a:lnSpc>
                <a:spcPct val="150000"/>
              </a:lnSpc>
            </a:pPr>
            <a:r>
              <a:rPr lang="ar-LB" sz="1400" dirty="0">
                <a:solidFill>
                  <a:srgbClr val="1E293B"/>
                </a:solidFill>
              </a:rPr>
              <a:t>اذا</a:t>
            </a:r>
            <a:r>
              <a:rPr lang="en-US" sz="1400" dirty="0">
                <a:solidFill>
                  <a:srgbClr val="1E293B"/>
                </a:solidFill>
              </a:rPr>
              <a:t>a &gt; 0 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الرأس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هو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ar-LB" sz="1400" dirty="0">
                <a:solidFill>
                  <a:srgbClr val="1E293B"/>
                </a:solidFill>
              </a:rPr>
              <a:t>نقطة نهاية صغرى </a:t>
            </a:r>
            <a:r>
              <a:rPr lang="en-US" sz="1400" dirty="0">
                <a:solidFill>
                  <a:srgbClr val="1E293B"/>
                </a:solidFill>
              </a:rPr>
              <a:t>min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937760" y="3465576"/>
            <a:ext cx="3840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pPr algn="r" rtl="1"/>
            <a:endParaRPr lang="en-US" sz="800" dirty="0">
              <a:solidFill>
                <a:srgbClr val="1E293B"/>
              </a:solidFill>
            </a:endParaRPr>
          </a:p>
          <a:p>
            <a:pPr algn="r" rtl="1"/>
            <a:r>
              <a:rPr lang="ar-LB" sz="1400" dirty="0">
                <a:solidFill>
                  <a:srgbClr val="1E293B"/>
                </a:solidFill>
              </a:rPr>
              <a:t>اذا </a:t>
            </a:r>
            <a:r>
              <a:rPr lang="en-US" sz="1400" dirty="0">
                <a:solidFill>
                  <a:srgbClr val="1E293B"/>
                </a:solidFill>
              </a:rPr>
              <a:t>a &lt; 0 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الرأس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هو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ar-LB" sz="1400" dirty="0">
                <a:solidFill>
                  <a:srgbClr val="1E293B"/>
                </a:solidFill>
              </a:rPr>
              <a:t>نقطة نهاية عظمى </a:t>
            </a:r>
            <a:r>
              <a:rPr lang="en-US" sz="1400" dirty="0">
                <a:solidFill>
                  <a:srgbClr val="1E293B"/>
                </a:solidFill>
              </a:rPr>
              <a:t>max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029200" y="3465576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4937760" y="4270248"/>
            <a:ext cx="3840480" cy="68580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0" y="4270248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1E293B"/>
                </a:solidFill>
              </a:rPr>
              <a:t>[x=p]  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محو</a:t>
            </a:r>
            <a:r>
              <a:rPr lang="ar-LB" sz="1400" dirty="0">
                <a:solidFill>
                  <a:srgbClr val="1E293B"/>
                </a:solidFill>
              </a:rPr>
              <a:t>ر</a:t>
            </a:r>
            <a:r>
              <a:rPr lang="en-US" sz="1400" dirty="0">
                <a:solidFill>
                  <a:srgbClr val="1E293B"/>
                </a:solidFill>
              </a:rPr>
              <a:t> التماثل هو </a:t>
            </a:r>
            <a:r>
              <a:rPr lang="en-US" sz="1400" dirty="0" err="1">
                <a:solidFill>
                  <a:srgbClr val="1E293B"/>
                </a:solidFill>
              </a:rPr>
              <a:t>الخط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الع</a:t>
            </a:r>
            <a:r>
              <a:rPr lang="ar-LB" sz="1400" dirty="0">
                <a:solidFill>
                  <a:srgbClr val="1E293B"/>
                </a:solidFill>
              </a:rPr>
              <a:t>ا</a:t>
            </a:r>
            <a:r>
              <a:rPr lang="en-US" sz="1400" dirty="0" err="1">
                <a:solidFill>
                  <a:srgbClr val="1E293B"/>
                </a:solidFill>
              </a:rPr>
              <a:t>مودي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المار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ar-LB" sz="1400" dirty="0">
                <a:solidFill>
                  <a:srgbClr val="1E293B"/>
                </a:solidFill>
              </a:rPr>
              <a:t>من نقطة </a:t>
            </a:r>
            <a:r>
              <a:rPr lang="en-US" sz="1400" dirty="0" err="1">
                <a:solidFill>
                  <a:srgbClr val="1E293B"/>
                </a:solidFill>
              </a:rPr>
              <a:t>الرأس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</a:rPr>
              <a:t>اتجاه فتحة القطع المكافئ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393192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4114800" cy="4114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058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a &gt; 0  (يفتح للأعلى ⬆️)</a:t>
            </a:r>
            <a:endParaRPr lang="en-US" sz="13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463040"/>
            <a:ext cx="3931920" cy="292608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4754880" y="1005840"/>
            <a:ext cx="4114800" cy="3931920"/>
          </a:xfrm>
          <a:prstGeom prst="rect">
            <a:avLst/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754880" y="1005840"/>
            <a:ext cx="4114800" cy="41148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754880" y="10058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a &lt; 0  (يفتح للأسفل ⬇️)</a:t>
            </a:r>
            <a:endParaRPr lang="en-US" sz="13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463040"/>
            <a:ext cx="3931920" cy="292608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5074920"/>
            <a:ext cx="7315200" cy="502920"/>
          </a:xfrm>
          <a:prstGeom prst="roundRect">
            <a:avLst>
              <a:gd name="adj" fmla="val 18182"/>
            </a:avLst>
          </a:prstGeom>
          <a:solidFill>
            <a:srgbClr val="D97706">
              <a:alpha val="8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914400" y="50749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💡  قيمة المعامل a تحدد اتجاه فتحة القطع المكافئ ومدى اتساعها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</a:rPr>
              <a:t>المجال الموجب والسالب</a:t>
            </a:r>
            <a:endParaRPr lang="en-US" sz="3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960120"/>
            <a:ext cx="4846320" cy="37490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5303520" y="1005840"/>
            <a:ext cx="3474720" cy="1371600"/>
          </a:xfrm>
          <a:prstGeom prst="rect">
            <a:avLst/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5303520" y="1005840"/>
            <a:ext cx="91440" cy="13716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486400" y="102412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A34A"/>
                </a:solidFill>
              </a:rPr>
              <a:t>(+)  المجال الموجب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0" y="13716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lnSpc>
                <a:spcPct val="200000"/>
              </a:lnSpc>
              <a:buNone/>
            </a:pPr>
            <a:r>
              <a:rPr lang="ar-LB" sz="12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القيم</a:t>
            </a:r>
            <a:r>
              <a:rPr lang="en-US" sz="1400" dirty="0">
                <a:solidFill>
                  <a:srgbClr val="1E293B"/>
                </a:solidFill>
              </a:rPr>
              <a:t> التي تجعل f(x) &gt; 0</a:t>
            </a:r>
            <a:endParaRPr lang="en-US" sz="1400" dirty="0"/>
          </a:p>
          <a:p>
            <a:pPr marL="0" indent="0" algn="r" rtl="1">
              <a:lnSpc>
                <a:spcPct val="200000"/>
              </a:lnSpc>
              <a:buNone/>
            </a:pPr>
            <a:r>
              <a:rPr lang="en-US" sz="1400" dirty="0" err="1">
                <a:solidFill>
                  <a:srgbClr val="1E293B"/>
                </a:solidFill>
              </a:rPr>
              <a:t>الرسم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فوق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المحور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الأفقي</a:t>
            </a:r>
            <a:r>
              <a:rPr lang="en-US" sz="1400" dirty="0">
                <a:solidFill>
                  <a:srgbClr val="1E293B"/>
                </a:solidFill>
              </a:rPr>
              <a:t> x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303520" y="2514600"/>
            <a:ext cx="3474720" cy="1371600"/>
          </a:xfrm>
          <a:prstGeom prst="rect">
            <a:avLst/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5303520" y="2514600"/>
            <a:ext cx="91440" cy="13716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0" y="25328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</a:rPr>
              <a:t>(-)  المجال السالب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486400" y="28803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rtl="1">
              <a:lnSpc>
                <a:spcPct val="200000"/>
              </a:lnSpc>
            </a:pPr>
            <a:r>
              <a:rPr lang="ar-LB" sz="1100" dirty="0">
                <a:solidFill>
                  <a:srgbClr val="1E293B"/>
                </a:solidFill>
              </a:rPr>
              <a:t> </a:t>
            </a:r>
            <a:r>
              <a:rPr lang="en-US" sz="1200" dirty="0" err="1">
                <a:solidFill>
                  <a:srgbClr val="1E293B"/>
                </a:solidFill>
              </a:rPr>
              <a:t>القيم</a:t>
            </a:r>
            <a:r>
              <a:rPr lang="en-US" sz="1200" dirty="0">
                <a:solidFill>
                  <a:srgbClr val="1E293B"/>
                </a:solidFill>
              </a:rPr>
              <a:t> </a:t>
            </a:r>
            <a:r>
              <a:rPr lang="en-US" sz="1200" dirty="0" err="1">
                <a:solidFill>
                  <a:srgbClr val="1E293B"/>
                </a:solidFill>
              </a:rPr>
              <a:t>التي</a:t>
            </a:r>
            <a:r>
              <a:rPr lang="en-US" sz="1200" dirty="0">
                <a:solidFill>
                  <a:srgbClr val="1E293B"/>
                </a:solidFill>
              </a:rPr>
              <a:t> </a:t>
            </a:r>
            <a:r>
              <a:rPr lang="en-US" sz="1200" dirty="0" err="1">
                <a:solidFill>
                  <a:srgbClr val="1E293B"/>
                </a:solidFill>
              </a:rPr>
              <a:t>تجعل</a:t>
            </a:r>
            <a:r>
              <a:rPr lang="en-US" sz="1200" dirty="0">
                <a:solidFill>
                  <a:srgbClr val="1E293B"/>
                </a:solidFill>
              </a:rPr>
              <a:t> f(x) &lt; 0</a:t>
            </a:r>
            <a:endParaRPr lang="en-US" sz="1200" dirty="0"/>
          </a:p>
          <a:p>
            <a:pPr algn="r" rtl="1">
              <a:lnSpc>
                <a:spcPct val="200000"/>
              </a:lnSpc>
            </a:pPr>
            <a:r>
              <a:rPr lang="en-US" sz="1200" dirty="0" err="1">
                <a:solidFill>
                  <a:srgbClr val="1E293B"/>
                </a:solidFill>
              </a:rPr>
              <a:t>الرسم</a:t>
            </a:r>
            <a:r>
              <a:rPr lang="en-US" sz="1200" dirty="0">
                <a:solidFill>
                  <a:srgbClr val="1E293B"/>
                </a:solidFill>
              </a:rPr>
              <a:t> </a:t>
            </a:r>
            <a:r>
              <a:rPr lang="ar-LB" sz="1200" dirty="0">
                <a:solidFill>
                  <a:srgbClr val="1E293B"/>
                </a:solidFill>
              </a:rPr>
              <a:t>تحت</a:t>
            </a:r>
            <a:r>
              <a:rPr lang="en-US" sz="1200" dirty="0">
                <a:solidFill>
                  <a:srgbClr val="1E293B"/>
                </a:solidFill>
              </a:rPr>
              <a:t> </a:t>
            </a:r>
            <a:r>
              <a:rPr lang="en-US" sz="1200" dirty="0" err="1">
                <a:solidFill>
                  <a:srgbClr val="1E293B"/>
                </a:solidFill>
              </a:rPr>
              <a:t>المحو</a:t>
            </a:r>
            <a:r>
              <a:rPr lang="ar-LB" sz="1200" dirty="0">
                <a:solidFill>
                  <a:srgbClr val="1E293B"/>
                </a:solidFill>
              </a:rPr>
              <a:t>ر</a:t>
            </a:r>
            <a:r>
              <a:rPr lang="en-US" sz="1200" dirty="0">
                <a:solidFill>
                  <a:srgbClr val="1E293B"/>
                </a:solidFill>
              </a:rPr>
              <a:t> </a:t>
            </a:r>
            <a:r>
              <a:rPr lang="en-US" sz="1200" dirty="0" err="1">
                <a:solidFill>
                  <a:srgbClr val="1E293B"/>
                </a:solidFill>
              </a:rPr>
              <a:t>الأفقي</a:t>
            </a:r>
            <a:r>
              <a:rPr lang="en-US" sz="1200" dirty="0">
                <a:solidFill>
                  <a:srgbClr val="1E293B"/>
                </a:solidFill>
              </a:rPr>
              <a:t> x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303520" y="4023360"/>
            <a:ext cx="3474720" cy="77724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394960" y="4041648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50" dirty="0">
                <a:solidFill>
                  <a:srgbClr val="1E293B"/>
                </a:solidFill>
              </a:rPr>
              <a:t>النقاط الصفرية (x = r)  حيث f(x) = 0  (تقاطع مع المحور)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344658" y="4818888"/>
            <a:ext cx="8595360" cy="324612"/>
          </a:xfrm>
          <a:prstGeom prst="roundRect">
            <a:avLst>
              <a:gd name="adj" fmla="val 13333"/>
            </a:avLst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274320" y="4800600"/>
            <a:ext cx="85953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ea typeface="Courier New" pitchFamily="34" charset="-122"/>
                <a:cs typeface="Courier New" pitchFamily="34" charset="-120"/>
              </a:rPr>
              <a:t>مثال:  f(x) = x² - 2x - 3  →  موجب عندما x &lt; -1 أو x &gt; 3  ،  سالب عندما  -1 &lt; x &lt; 3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</a:rPr>
              <a:t>المجال التصاعدي والتنازلي</a:t>
            </a:r>
            <a:endParaRPr lang="en-US" sz="3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960120"/>
            <a:ext cx="4937760" cy="37490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5303520" y="1005840"/>
            <a:ext cx="3566160" cy="1554480"/>
          </a:xfrm>
          <a:prstGeom prst="rect">
            <a:avLst/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5303520" y="1005840"/>
            <a:ext cx="91440" cy="155448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486400" y="102412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</a:rPr>
              <a:t>(-&gt;) المجال التنازلي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0" y="1389888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LB" sz="1400" dirty="0">
                <a:solidFill>
                  <a:srgbClr val="1E293B"/>
                </a:solidFill>
              </a:rPr>
              <a:t>كلما كبرت </a:t>
            </a:r>
            <a:r>
              <a:rPr lang="en-US" sz="1400" dirty="0" err="1">
                <a:solidFill>
                  <a:srgbClr val="1E293B"/>
                </a:solidFill>
              </a:rPr>
              <a:t>قيمة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>
                <a:solidFill>
                  <a:srgbClr val="1E293B"/>
                </a:solidFill>
              </a:rPr>
              <a:t>x</a:t>
            </a:r>
            <a:r>
              <a:rPr lang="ar-LB" sz="1400" dirty="0">
                <a:solidFill>
                  <a:srgbClr val="1E293B"/>
                </a:solidFill>
              </a:rPr>
              <a:t> وصغرت قيمة </a:t>
            </a:r>
            <a:r>
              <a:rPr lang="en-US" sz="1400" dirty="0">
                <a:solidFill>
                  <a:srgbClr val="1E293B"/>
                </a:solidFill>
              </a:rPr>
              <a:t>f(x)</a:t>
            </a:r>
            <a:endParaRPr lang="ar-LB" sz="1400" dirty="0">
              <a:solidFill>
                <a:srgbClr val="1E293B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en-US" sz="1400" dirty="0" err="1">
                <a:solidFill>
                  <a:srgbClr val="1E293B"/>
                </a:solidFill>
              </a:rPr>
              <a:t>عندما</a:t>
            </a:r>
            <a:r>
              <a:rPr lang="en-US" sz="1400" dirty="0">
                <a:solidFill>
                  <a:srgbClr val="1E293B"/>
                </a:solidFill>
              </a:rPr>
              <a:t> a &gt; 0</a:t>
            </a:r>
            <a:r>
              <a:rPr lang="ar-LB" sz="1400" dirty="0">
                <a:solidFill>
                  <a:srgbClr val="1E293B"/>
                </a:solidFill>
              </a:rPr>
              <a:t> عن يسار نقطة </a:t>
            </a:r>
            <a:r>
              <a:rPr lang="en-US" sz="1400" dirty="0" err="1">
                <a:solidFill>
                  <a:srgbClr val="1E293B"/>
                </a:solidFill>
              </a:rPr>
              <a:t>الرأس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303520" y="2697480"/>
            <a:ext cx="3566160" cy="1554480"/>
          </a:xfrm>
          <a:prstGeom prst="rect">
            <a:avLst/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5303520" y="2697480"/>
            <a:ext cx="91440" cy="15544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0" y="271576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A34A"/>
                </a:solidFill>
              </a:rPr>
              <a:t>(^) المجال التصاعدي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486400" y="3081528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rtl="1">
              <a:lnSpc>
                <a:spcPct val="150000"/>
              </a:lnSpc>
            </a:pPr>
            <a:r>
              <a:rPr lang="ar-LB" sz="1400" dirty="0">
                <a:solidFill>
                  <a:srgbClr val="1E293B"/>
                </a:solidFill>
              </a:rPr>
              <a:t>كلما كبرت </a:t>
            </a:r>
            <a:r>
              <a:rPr lang="en-US" sz="1400" dirty="0" err="1">
                <a:solidFill>
                  <a:srgbClr val="1E293B"/>
                </a:solidFill>
              </a:rPr>
              <a:t>قيمة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>
                <a:solidFill>
                  <a:srgbClr val="1E293B"/>
                </a:solidFill>
              </a:rPr>
              <a:t>x</a:t>
            </a:r>
            <a:r>
              <a:rPr lang="ar-LB" sz="1400" dirty="0">
                <a:solidFill>
                  <a:srgbClr val="1E293B"/>
                </a:solidFill>
              </a:rPr>
              <a:t> وكبرت قيمة </a:t>
            </a:r>
            <a:r>
              <a:rPr lang="en-US" sz="1400" dirty="0">
                <a:solidFill>
                  <a:srgbClr val="1E293B"/>
                </a:solidFill>
              </a:rPr>
              <a:t>f(x)</a:t>
            </a:r>
            <a:endParaRPr lang="en-US" sz="1400" dirty="0"/>
          </a:p>
          <a:p>
            <a:pPr marL="0" indent="0" algn="r" rtl="1">
              <a:lnSpc>
                <a:spcPct val="150000"/>
              </a:lnSpc>
              <a:buNone/>
            </a:pPr>
            <a:r>
              <a:rPr lang="en-US" sz="1400" dirty="0" err="1">
                <a:solidFill>
                  <a:srgbClr val="1E293B"/>
                </a:solidFill>
              </a:rPr>
              <a:t>عندما</a:t>
            </a:r>
            <a:r>
              <a:rPr lang="en-US" sz="1400" dirty="0">
                <a:solidFill>
                  <a:srgbClr val="1E293B"/>
                </a:solidFill>
              </a:rPr>
              <a:t> a &gt; 0</a:t>
            </a:r>
            <a:r>
              <a:rPr lang="ar-LB" sz="1400" dirty="0">
                <a:solidFill>
                  <a:srgbClr val="1E293B"/>
                </a:solidFill>
              </a:rPr>
              <a:t> عن يمين نقطة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الرأس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5303520" y="4407408"/>
            <a:ext cx="356616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394960" y="443484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b="1" dirty="0">
                <a:solidFill>
                  <a:srgbClr val="7C3AED"/>
                </a:solidFill>
              </a:rPr>
              <a:t>💡  الرأس هو </a:t>
            </a:r>
            <a:r>
              <a:rPr lang="en-US" sz="1400" b="1" dirty="0" err="1">
                <a:solidFill>
                  <a:srgbClr val="7C3AED"/>
                </a:solidFill>
              </a:rPr>
              <a:t>نقطة</a:t>
            </a:r>
            <a:r>
              <a:rPr lang="en-US" sz="1400" b="1" dirty="0">
                <a:solidFill>
                  <a:srgbClr val="7C3AED"/>
                </a:solidFill>
              </a:rPr>
              <a:t> </a:t>
            </a:r>
            <a:r>
              <a:rPr lang="en-US" sz="1400" b="1" dirty="0" err="1">
                <a:solidFill>
                  <a:srgbClr val="7C3AED"/>
                </a:solidFill>
              </a:rPr>
              <a:t>التحو</a:t>
            </a:r>
            <a:r>
              <a:rPr lang="ar-LB" sz="1400" b="1" dirty="0">
                <a:solidFill>
                  <a:srgbClr val="7C3AED"/>
                </a:solidFill>
              </a:rPr>
              <a:t>ّ</a:t>
            </a:r>
            <a:r>
              <a:rPr lang="en-US" sz="1400" b="1" dirty="0">
                <a:solidFill>
                  <a:srgbClr val="7C3AED"/>
                </a:solidFill>
              </a:rPr>
              <a:t>ل بين التصاعد والتنازل</a:t>
            </a:r>
            <a:endParaRPr lang="en-US" sz="1400" dirty="0"/>
          </a:p>
          <a:p>
            <a:pPr marL="0" indent="0" algn="ctr" rtl="1">
              <a:buNone/>
            </a:pPr>
            <a:r>
              <a:rPr lang="en-US" sz="1400" b="1" dirty="0">
                <a:solidFill>
                  <a:srgbClr val="7C3AED"/>
                </a:solidFill>
              </a:rPr>
              <a:t>الرأس عند  x = -b / 2a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320040" y="4668012"/>
            <a:ext cx="4754880" cy="475488"/>
          </a:xfrm>
          <a:prstGeom prst="roundRect">
            <a:avLst>
              <a:gd name="adj" fmla="val 15385"/>
            </a:avLst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20040" y="4688586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f(x) = x²-2x-3  →  </a:t>
            </a:r>
            <a:r>
              <a:rPr lang="ar-LB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تنازلي</a:t>
            </a: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x &lt; 1،  </a:t>
            </a:r>
            <a:r>
              <a:rPr lang="en-US" sz="1200" dirty="0" err="1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تصاعدي</a:t>
            </a: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x &gt; 1</a:t>
            </a:r>
            <a:r>
              <a:rPr lang="ar-LB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</a:rPr>
              <a:t>النقاط الصفرية وقانون الجذور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2801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  <a:effectLst>
            <a:outerShdw blurRad="127000" dist="508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(-b ± √(b² - 4ac)) / 2a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500" b="1" dirty="0" err="1">
                <a:solidFill>
                  <a:srgbClr val="1E3A8A"/>
                </a:solidFill>
              </a:rPr>
              <a:t>المميز</a:t>
            </a:r>
            <a:r>
              <a:rPr lang="en-US" sz="1500" b="1" dirty="0">
                <a:solidFill>
                  <a:srgbClr val="1E3A8A"/>
                </a:solidFill>
              </a:rPr>
              <a:t>   (Discriminant):  Δ = b² - 4ac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0040" y="2880360"/>
            <a:ext cx="2743200" cy="2286000"/>
          </a:xfrm>
          <a:prstGeom prst="rect">
            <a:avLst/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2880360"/>
            <a:ext cx="2743200" cy="4572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 </a:t>
            </a:r>
            <a:r>
              <a:rPr lang="ar-LB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جذور</a:t>
            </a:r>
            <a:r>
              <a:rPr lang="en-US" sz="1400" b="1" dirty="0">
                <a:solidFill>
                  <a:srgbClr val="FFFFFF"/>
                </a:solidFill>
              </a:rPr>
              <a:t>  Δ &gt; 0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3383280"/>
            <a:ext cx="25603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جذران حقيقيان مختلفان</a:t>
            </a:r>
            <a:endParaRPr lang="en-US" sz="1400" dirty="0"/>
          </a:p>
          <a:p>
            <a:pPr marL="0" indent="0" algn="ctr" rtl="1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يتقاطع الرسم </a:t>
            </a:r>
            <a:r>
              <a:rPr lang="en-US" sz="1400" dirty="0" err="1">
                <a:solidFill>
                  <a:srgbClr val="1E293B"/>
                </a:solidFill>
              </a:rPr>
              <a:t>مع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المحور</a:t>
            </a:r>
            <a:r>
              <a:rPr lang="en-US" sz="1400" dirty="0">
                <a:solidFill>
                  <a:srgbClr val="1E293B"/>
                </a:solidFill>
              </a:rPr>
              <a:t> x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عند نقطتين مختلفتين</a:t>
            </a:r>
            <a:endParaRPr lang="en-US" sz="1400" b="1" dirty="0"/>
          </a:p>
        </p:txBody>
      </p:sp>
      <p:sp>
        <p:nvSpPr>
          <p:cNvPr id="11" name="Shape 9"/>
          <p:cNvSpPr/>
          <p:nvPr/>
        </p:nvSpPr>
        <p:spPr>
          <a:xfrm>
            <a:off x="3246120" y="2880360"/>
            <a:ext cx="2743200" cy="228600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46120" y="2880360"/>
            <a:ext cx="2743200" cy="4572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46120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 </a:t>
            </a:r>
            <a:r>
              <a:rPr lang="ar-LB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جذر</a:t>
            </a:r>
            <a:r>
              <a:rPr lang="en-US" sz="1400" b="1" dirty="0">
                <a:solidFill>
                  <a:srgbClr val="FFFFFF"/>
                </a:solidFill>
              </a:rPr>
              <a:t>  Δ = 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3383280"/>
            <a:ext cx="25603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جذر حقيقي واحد مكرر</a:t>
            </a:r>
            <a:endParaRPr lang="en-US" sz="1400" dirty="0"/>
          </a:p>
          <a:p>
            <a:pPr marL="0" indent="0" algn="ctr" rtl="1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الرسم </a:t>
            </a:r>
            <a:r>
              <a:rPr lang="en-US" sz="1400" dirty="0" err="1">
                <a:solidFill>
                  <a:srgbClr val="1E293B"/>
                </a:solidFill>
              </a:rPr>
              <a:t>يلمس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المحور</a:t>
            </a:r>
            <a:r>
              <a:rPr lang="en-US" sz="1400" dirty="0">
                <a:solidFill>
                  <a:srgbClr val="1E293B"/>
                </a:solidFill>
              </a:rPr>
              <a:t> x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عند نقطة واحدة</a:t>
            </a:r>
            <a:endParaRPr lang="en-US" sz="1400" b="1" dirty="0"/>
          </a:p>
        </p:txBody>
      </p:sp>
      <p:sp>
        <p:nvSpPr>
          <p:cNvPr id="15" name="Shape 13"/>
          <p:cNvSpPr/>
          <p:nvPr/>
        </p:nvSpPr>
        <p:spPr>
          <a:xfrm>
            <a:off x="6172200" y="2880360"/>
            <a:ext cx="2743200" cy="2286000"/>
          </a:xfrm>
          <a:prstGeom prst="rect">
            <a:avLst/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72200" y="2880360"/>
            <a:ext cx="2743200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72200" y="2880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 </a:t>
            </a:r>
            <a:r>
              <a:rPr lang="ar-LB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جذور</a:t>
            </a:r>
            <a:r>
              <a:rPr lang="en-US" sz="1400" b="1" dirty="0">
                <a:solidFill>
                  <a:srgbClr val="FFFFFF"/>
                </a:solidFill>
              </a:rPr>
              <a:t>  Δ &lt; 0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63640" y="3383280"/>
            <a:ext cx="25603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لا توجد جذور حقيقية</a:t>
            </a: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الرسم لا يتقاطع</a:t>
            </a:r>
            <a:endParaRPr lang="en-US" sz="1400" b="1" dirty="0"/>
          </a:p>
          <a:p>
            <a:pPr marL="0" indent="0" algn="ctr" rtl="1">
              <a:lnSpc>
                <a:spcPct val="1500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مع </a:t>
            </a:r>
            <a:r>
              <a:rPr lang="en-US" sz="1400" dirty="0" err="1">
                <a:solidFill>
                  <a:srgbClr val="1E293B"/>
                </a:solidFill>
              </a:rPr>
              <a:t>المحور</a:t>
            </a:r>
            <a:r>
              <a:rPr lang="en-US" sz="1400" dirty="0">
                <a:solidFill>
                  <a:srgbClr val="1E293B"/>
                </a:solidFill>
              </a:rPr>
              <a:t> </a:t>
            </a:r>
            <a:r>
              <a:rPr lang="en-US" sz="1400" dirty="0" err="1">
                <a:solidFill>
                  <a:srgbClr val="1E293B"/>
                </a:solidFill>
              </a:rPr>
              <a:t>الأفقي</a:t>
            </a:r>
            <a:r>
              <a:rPr lang="ar-LB" sz="1400" dirty="0">
                <a:solidFill>
                  <a:srgbClr val="1E293B"/>
                </a:solidFill>
              </a:rPr>
              <a:t> </a:t>
            </a:r>
            <a:r>
              <a:rPr lang="en-US" sz="1400" dirty="0">
                <a:solidFill>
                  <a:srgbClr val="1E293B"/>
                </a:solidFill>
              </a:rPr>
              <a:t>x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5285232"/>
            <a:ext cx="8412480" cy="384048"/>
          </a:xfrm>
          <a:prstGeom prst="roundRect">
            <a:avLst>
              <a:gd name="adj" fmla="val 19048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65760" y="5285232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النقاط الصفرية هي قيم x التي تجعل f(x) = 0  (تقاطع الرسم مع المحور الأفقي)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ar-LB" sz="2800" b="1" dirty="0">
                <a:solidFill>
                  <a:srgbClr val="FFFFFF"/>
                </a:solidFill>
              </a:rPr>
              <a:t> </a:t>
            </a:r>
            <a:r>
              <a:rPr lang="en-US" sz="2800" b="1" dirty="0" err="1">
                <a:solidFill>
                  <a:srgbClr val="FFFFFF"/>
                </a:solidFill>
              </a:rPr>
              <a:t>مثال</a:t>
            </a:r>
            <a:r>
              <a:rPr lang="en-US" sz="2800" b="1" dirty="0">
                <a:solidFill>
                  <a:srgbClr val="FFFFFF"/>
                </a:solidFill>
              </a:rPr>
              <a:t> تطبيقي: إيجاد النقاط الصفرية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5943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أوجد النقاط الصفرية للدالة:  f(x) = x² - 4x + 3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65760" y="1719072"/>
            <a:ext cx="457200" cy="5943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719072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1719072"/>
            <a:ext cx="4023360" cy="59436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719072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63EB"/>
                </a:solidFill>
              </a:rPr>
              <a:t>تحديد المعاملات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846320" y="1719072"/>
            <a:ext cx="3931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728216"/>
            <a:ext cx="384048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1  ,  b = -4  ,  c = 3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487168"/>
            <a:ext cx="457200" cy="594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2487168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2960" y="2487168"/>
            <a:ext cx="4023360" cy="594360"/>
          </a:xfrm>
          <a:prstGeom prst="rect">
            <a:avLst/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2487168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16A34A"/>
                </a:solidFill>
              </a:rPr>
              <a:t>حساب المميز Δ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846320" y="2487168"/>
            <a:ext cx="3931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2496312"/>
            <a:ext cx="384048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Δ = b² - 4ac = (-4)² - 4(1)(3) = 16 - 12 = 4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3255264"/>
            <a:ext cx="457200" cy="594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3255264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822960" y="3255264"/>
            <a:ext cx="4023360" cy="594360"/>
          </a:xfrm>
          <a:prstGeom prst="rect">
            <a:avLst/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325526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7C3AED"/>
                </a:solidFill>
              </a:rPr>
              <a:t>تطبيق القانون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846320" y="3255264"/>
            <a:ext cx="3931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92040" y="3264408"/>
            <a:ext cx="384048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(-(-4) ± √4) / 2(1) = (4 ± 2) / 2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65760" y="4023360"/>
            <a:ext cx="457200" cy="5943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402336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22960" y="4023360"/>
            <a:ext cx="4023360" cy="59436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914400" y="4023360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rtl="1">
              <a:buNone/>
            </a:pPr>
            <a:r>
              <a:rPr lang="en-US" sz="1300" b="1" dirty="0">
                <a:solidFill>
                  <a:srgbClr val="D97706"/>
                </a:solidFill>
              </a:rPr>
              <a:t>الحلول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46320" y="4023360"/>
            <a:ext cx="39319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92040" y="4032504"/>
            <a:ext cx="384048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x₁ = (4 + 2) / 2 = 3 </a:t>
            </a:r>
            <a:endParaRPr lang="ar-LB" sz="1300" dirty="0">
              <a:solidFill>
                <a:srgbClr val="1E293B"/>
              </a:solidFill>
              <a:latin typeface="Courier New" pitchFamily="34" charset="0"/>
              <a:ea typeface="Courier New" pitchFamily="34" charset="-122"/>
              <a:cs typeface="Courier New" pitchFamily="34" charset="-120"/>
            </a:endParaRPr>
          </a:p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x₂ = (4 - 2) / 2 = 1</a:t>
            </a:r>
            <a:endParaRPr lang="en-US" sz="1300" dirty="0"/>
          </a:p>
        </p:txBody>
      </p:sp>
      <p:pic>
        <p:nvPicPr>
          <p:cNvPr id="3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773168"/>
            <a:ext cx="3840480" cy="91440"/>
          </a:xfrm>
          <a:prstGeom prst="rect">
            <a:avLst/>
          </a:prstGeom>
        </p:spPr>
      </p:pic>
      <p:sp>
        <p:nvSpPr>
          <p:cNvPr id="31" name="Shape 28"/>
          <p:cNvSpPr/>
          <p:nvPr/>
        </p:nvSpPr>
        <p:spPr>
          <a:xfrm>
            <a:off x="320040" y="4640580"/>
            <a:ext cx="8412480" cy="502920"/>
          </a:xfrm>
          <a:prstGeom prst="round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65760" y="46820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 rtl="1">
              <a:buNone/>
            </a:pPr>
            <a:r>
              <a:rPr lang="en-US" sz="1250" b="1" dirty="0">
                <a:solidFill>
                  <a:srgbClr val="FFFFFF"/>
                </a:solidFill>
              </a:rPr>
              <a:t>✅  النتيجة:  النقاط الصفرية هي  x₁ = 1  </a:t>
            </a:r>
            <a:r>
              <a:rPr lang="ar-LB" sz="1250" b="1" dirty="0">
                <a:solidFill>
                  <a:srgbClr val="FFFFFF"/>
                </a:solidFill>
              </a:rPr>
              <a:t> </a:t>
            </a:r>
            <a:r>
              <a:rPr lang="en-US" sz="1250" b="1" dirty="0">
                <a:solidFill>
                  <a:srgbClr val="FFFFFF"/>
                </a:solidFill>
              </a:rPr>
              <a:t>و  x₂ = 3  ،  أي الدالة تتقاطع مع المحور </a:t>
            </a:r>
            <a:r>
              <a:rPr lang="en-US" sz="1250" b="1" dirty="0" err="1">
                <a:solidFill>
                  <a:srgbClr val="FFFFFF"/>
                </a:solidFill>
              </a:rPr>
              <a:t>الأفقي</a:t>
            </a:r>
            <a:r>
              <a:rPr lang="en-US" sz="1250" b="1" dirty="0">
                <a:solidFill>
                  <a:srgbClr val="FFFFFF"/>
                </a:solidFill>
              </a:rPr>
              <a:t> x</a:t>
            </a:r>
            <a:r>
              <a:rPr lang="ar-LB" sz="1250" b="1" dirty="0">
                <a:solidFill>
                  <a:srgbClr val="FFFFFF"/>
                </a:solidFill>
              </a:rPr>
              <a:t> </a:t>
            </a:r>
            <a:r>
              <a:rPr lang="en-US" sz="1250" b="1" dirty="0" err="1">
                <a:solidFill>
                  <a:srgbClr val="FFFFFF"/>
                </a:solidFill>
              </a:rPr>
              <a:t>عند</a:t>
            </a:r>
            <a:r>
              <a:rPr lang="en-US" sz="1250" b="1" dirty="0">
                <a:solidFill>
                  <a:srgbClr val="FFFFFF"/>
                </a:solidFill>
              </a:rPr>
              <a:t>  (1, 0)  </a:t>
            </a:r>
            <a:r>
              <a:rPr lang="ar-LB" sz="1250" b="1" dirty="0">
                <a:solidFill>
                  <a:srgbClr val="FFFFFF"/>
                </a:solidFill>
              </a:rPr>
              <a:t> </a:t>
            </a:r>
            <a:r>
              <a:rPr lang="en-US" sz="1250" b="1" dirty="0">
                <a:solidFill>
                  <a:srgbClr val="FFFFFF"/>
                </a:solidFill>
              </a:rPr>
              <a:t>و  (3, 0)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الرسم البياني للمثال:  f(x) = x² - 4x + 3</a:t>
            </a:r>
            <a:endParaRPr lang="en-US" sz="2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60120"/>
            <a:ext cx="5303520" cy="39776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126480" y="105156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6126480" y="1051560"/>
            <a:ext cx="91440" cy="8229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309360" y="106984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</a:rPr>
              <a:t>[O]  x₁ = 1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309360" y="1417320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نقطة صفرية أولى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126480" y="201168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6126480" y="2011680"/>
            <a:ext cx="91440" cy="8229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309360" y="202996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</a:rPr>
              <a:t>[O]  x₂ = 3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309360" y="2377440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نقطة صفرية ثانية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126480" y="297180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6126480" y="2971800"/>
            <a:ext cx="91440" cy="8229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6309360" y="299008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A34A"/>
                </a:solidFill>
              </a:rPr>
              <a:t>[^]  (2, -1)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309360" y="3337560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رأس القطع المكافئ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126480" y="393192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126480" y="3931920"/>
            <a:ext cx="91440" cy="822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309360" y="395020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</a:rPr>
              <a:t>[|]  x = 2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309360" y="4297680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محور التماثل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365760" y="4983480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365760" y="49834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C2626"/>
                </a:solidFill>
              </a:rPr>
              <a:t>تنازلي: x &lt; 2</a:t>
            </a:r>
            <a:r>
              <a:rPr lang="en-US" sz="1200" dirty="0">
                <a:solidFill>
                  <a:srgbClr val="64748B"/>
                </a:solidFill>
              </a:rPr>
              <a:t>   |   </a:t>
            </a:r>
            <a:r>
              <a:rPr lang="en-US" sz="1200" b="1" dirty="0">
                <a:solidFill>
                  <a:srgbClr val="16A34A"/>
                </a:solidFill>
              </a:rPr>
              <a:t>تصاعدي: x &gt; 2</a:t>
            </a:r>
            <a:r>
              <a:rPr lang="en-US" sz="1200" dirty="0">
                <a:solidFill>
                  <a:srgbClr val="64748B"/>
                </a:solidFill>
              </a:rPr>
              <a:t>   |   </a:t>
            </a:r>
            <a:r>
              <a:rPr lang="en-US" sz="1200" b="1" dirty="0">
                <a:solidFill>
                  <a:srgbClr val="DC2626"/>
                </a:solidFill>
              </a:rPr>
              <a:t>سالب: 1 &lt; x &lt; 3</a:t>
            </a:r>
            <a:r>
              <a:rPr lang="en-US" sz="1200" dirty="0">
                <a:solidFill>
                  <a:srgbClr val="64748B"/>
                </a:solidFill>
              </a:rPr>
              <a:t>   |   </a:t>
            </a:r>
            <a:r>
              <a:rPr lang="en-US" sz="1200" b="1" dirty="0">
                <a:solidFill>
                  <a:srgbClr val="16A34A"/>
                </a:solidFill>
              </a:rPr>
              <a:t>موجب: x &lt; 1 أو x &gt; 3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875</Words>
  <Application>Microsoft Office PowerPoint</Application>
  <PresentationFormat>On-screen Show (16:9)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الدالة التربيعية - الصف التاسع</dc:title>
  <dc:subject>PptxGenJS Presentation</dc:subject>
  <dc:creator>PptxGenJS</dc:creator>
  <cp:lastModifiedBy>ניוה מסעד מרג'יה</cp:lastModifiedBy>
  <cp:revision>4</cp:revision>
  <dcterms:created xsi:type="dcterms:W3CDTF">2026-03-10T14:15:30Z</dcterms:created>
  <dcterms:modified xsi:type="dcterms:W3CDTF">2026-03-10T16:41:42Z</dcterms:modified>
</cp:coreProperties>
</file>